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67" r:id="rId16"/>
    <p:sldId id="268" r:id="rId17"/>
    <p:sldId id="270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0C338D-A84D-4589-B3AD-C7B51000B65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3E6DDC-2E98-4ADF-84CE-E2110F6667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vMAB2TX_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484784"/>
            <a:ext cx="6192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Поиск </a:t>
            </a:r>
            <a:r>
              <a:rPr lang="ru-RU" sz="4400" b="1" dirty="0" smtClean="0"/>
              <a:t>информации.</a:t>
            </a:r>
            <a:endParaRPr lang="ru-RU" sz="4400" b="1" dirty="0"/>
          </a:p>
          <a:p>
            <a:pPr algn="ctr"/>
            <a:r>
              <a:rPr lang="ru-RU" sz="4400" b="1" dirty="0"/>
              <a:t>Э</a:t>
            </a:r>
            <a:r>
              <a:rPr lang="ru-RU" sz="4400" b="1" dirty="0" smtClean="0"/>
              <a:t>нциклопедии</a:t>
            </a:r>
            <a:r>
              <a:rPr lang="ru-RU" sz="4400" b="1" dirty="0"/>
              <a:t>, </a:t>
            </a:r>
            <a:r>
              <a:rPr lang="ru-RU" sz="4400" b="1" dirty="0" smtClean="0"/>
              <a:t>словари</a:t>
            </a:r>
            <a:r>
              <a:rPr lang="ru-RU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4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52928" cy="65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5275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Практическое задание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200" dirty="0" smtClean="0"/>
              <a:t>Почему бывает град?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dirty="0" smtClean="0"/>
              <a:t>Какой океан самый глубокий?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dirty="0" smtClean="0"/>
              <a:t>Сколько </a:t>
            </a:r>
            <a:r>
              <a:rPr lang="ru-RU" sz="3200" dirty="0"/>
              <a:t>стран  и какие входят в </a:t>
            </a:r>
            <a:r>
              <a:rPr lang="ru-RU" sz="3200" dirty="0" smtClean="0"/>
              <a:t>Евросоюз?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dirty="0" smtClean="0"/>
              <a:t>Сколько </a:t>
            </a:r>
            <a:r>
              <a:rPr lang="ru-RU" sz="3200" dirty="0"/>
              <a:t>куполов на соборе Василия Блаженного на Красной </a:t>
            </a:r>
            <a:r>
              <a:rPr lang="ru-RU" sz="3200" dirty="0" smtClean="0"/>
              <a:t>площади?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dirty="0" smtClean="0"/>
              <a:t>В </a:t>
            </a:r>
            <a:r>
              <a:rPr lang="ru-RU" sz="3200" dirty="0"/>
              <a:t>каком году изобрели компьютерную </a:t>
            </a:r>
            <a:r>
              <a:rPr lang="ru-RU" sz="3200" dirty="0" smtClean="0"/>
              <a:t>мышь?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dirty="0" smtClean="0"/>
              <a:t>Какова </a:t>
            </a:r>
            <a:r>
              <a:rPr lang="ru-RU" sz="3200" dirty="0"/>
              <a:t>максимальная глубина Черного моря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76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168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Сравните системы навигации и поиска в ЭБ, принципы структурирования, сравните возможности доступа к ресурсам ЭБ, возможности прочитать/оставить отзыв, посетив сайты:</a:t>
            </a:r>
          </a:p>
          <a:p>
            <a:pPr lvl="0"/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</a:rPr>
              <a:t>http://www.rsl.ru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ru-RU" sz="2400" b="1" dirty="0"/>
              <a:t>Российская государственная библиотека</a:t>
            </a:r>
            <a:endParaRPr lang="ru-RU" sz="2400" b="1" dirty="0" smtClean="0">
              <a:effectLst/>
            </a:endParaRPr>
          </a:p>
          <a:p>
            <a:pPr lvl="0"/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</a:rPr>
              <a:t>www.e-reading.club</a:t>
            </a:r>
            <a:endParaRPr lang="ru-RU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/>
              <a:t>Большая он-</a:t>
            </a:r>
            <a:r>
              <a:rPr lang="ru-RU" sz="2400" b="1" dirty="0" err="1" smtClean="0"/>
              <a:t>лайн</a:t>
            </a:r>
            <a:r>
              <a:rPr lang="ru-RU" sz="2400" b="1" dirty="0" smtClean="0"/>
              <a:t> библиотека</a:t>
            </a:r>
          </a:p>
          <a:p>
            <a:pPr lvl="0"/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</a:rPr>
              <a:t>http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</a:rPr>
              <a:t>://www.lib.ru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ru-RU" sz="2400" b="1" dirty="0"/>
              <a:t>Библиотека Максима Мошкова</a:t>
            </a:r>
            <a:endParaRPr lang="ru-RU" sz="2400" b="1" dirty="0" smtClean="0">
              <a:effectLst/>
            </a:endParaRPr>
          </a:p>
          <a:p>
            <a:pPr lvl="0"/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</a:rPr>
              <a:t>http://loveread.ws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ru-RU" sz="2400" b="1" dirty="0"/>
              <a:t>Онлайн библиотека LoveRead.ws</a:t>
            </a:r>
            <a:endParaRPr lang="ru-RU" sz="2400" b="1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41119"/>
              </p:ext>
            </p:extLst>
          </p:nvPr>
        </p:nvGraphicFramePr>
        <p:xfrm>
          <a:off x="305525" y="5589240"/>
          <a:ext cx="8658963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3463"/>
                <a:gridCol w="1438915"/>
                <a:gridCol w="1438915"/>
                <a:gridCol w="1323463"/>
                <a:gridCol w="967767"/>
                <a:gridCol w="1083220"/>
                <a:gridCol w="1083220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4555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регистрации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73" marR="677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виртуальной справочной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73" marR="677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поиска на английском языке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73" marR="677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оставить отзыв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73" marR="677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рекламы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73" marR="677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по названию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73" marR="677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по автору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73" marR="677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Используя различные он-</a:t>
            </a:r>
            <a:r>
              <a:rPr lang="ru-RU" sz="3600" dirty="0" err="1"/>
              <a:t>лайн</a:t>
            </a:r>
            <a:r>
              <a:rPr lang="ru-RU" sz="3600" dirty="0"/>
              <a:t> словари, найти </a:t>
            </a:r>
            <a:r>
              <a:rPr lang="ru-RU" sz="3600" u="sng" dirty="0"/>
              <a:t>значения</a:t>
            </a:r>
            <a:r>
              <a:rPr lang="ru-RU" sz="3600" dirty="0"/>
              <a:t> слова ДИВАН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75759"/>
              </p:ext>
            </p:extLst>
          </p:nvPr>
        </p:nvGraphicFramePr>
        <p:xfrm>
          <a:off x="467544" y="2492896"/>
          <a:ext cx="8420980" cy="326097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14446"/>
                <a:gridCol w="4606534"/>
              </a:tblGrid>
              <a:tr h="368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Значение слова ДИВАН/КАДР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Название он-</a:t>
                      </a:r>
                      <a:r>
                        <a:rPr lang="ru-RU" sz="2400" kern="0" dirty="0" err="1">
                          <a:effectLst/>
                        </a:rPr>
                        <a:t>лайн</a:t>
                      </a:r>
                      <a:r>
                        <a:rPr lang="ru-RU" sz="2400" kern="0" dirty="0">
                          <a:effectLst/>
                        </a:rPr>
                        <a:t> словаря, адрес </a:t>
                      </a:r>
                      <a:r>
                        <a:rPr lang="ru-RU" sz="2400" kern="0" dirty="0" err="1">
                          <a:effectLst/>
                        </a:rPr>
                        <a:t>интернет-ресурса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>
                          <a:effectLst/>
                        </a:rPr>
                        <a:t> </a:t>
                      </a:r>
                      <a:endParaRPr lang="ru-RU" sz="2400" kern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>
                          <a:effectLst/>
                        </a:rPr>
                        <a:t> </a:t>
                      </a:r>
                      <a:endParaRPr lang="ru-RU" sz="2400" kern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>
                          <a:effectLst/>
                        </a:rPr>
                        <a:t> </a:t>
                      </a:r>
                      <a:endParaRPr lang="ru-RU" sz="2400" kern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9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Найдите </a:t>
            </a:r>
            <a:r>
              <a:rPr lang="ru-RU" sz="2400" dirty="0"/>
              <a:t>сообщения о понятии КОМЕТА. Посмотрите  какая энциклопедия дает более полное сообщение, где быстрее осуществляется поиск, одинаково ли трактуется это понятие в этих энциклопедиях, посетите </a:t>
            </a:r>
            <a:r>
              <a:rPr lang="ru-RU" sz="2400" dirty="0" smtClean="0"/>
              <a:t>сайты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98075"/>
              </p:ext>
            </p:extLst>
          </p:nvPr>
        </p:nvGraphicFramePr>
        <p:xfrm>
          <a:off x="683568" y="2924944"/>
          <a:ext cx="7801354" cy="21945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33137"/>
                <a:gridCol w="3668217"/>
              </a:tblGrid>
              <a:tr h="368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kern="0" dirty="0">
                          <a:effectLst/>
                          <a:latin typeface="Times New Roman"/>
                          <a:ea typeface="Times New Roman"/>
                        </a:rPr>
                        <a:t>Интернет-энциклопедия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kern="0" dirty="0">
                          <a:effectLst/>
                          <a:latin typeface="Times New Roman"/>
                          <a:ea typeface="Times New Roman"/>
                        </a:rPr>
                        <a:t>Информация о понятии КОМЕТА/КЛИМАТ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u="sng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http://</a:t>
                      </a:r>
                      <a:r>
                        <a:rPr lang="ru-RU" sz="2400" b="1" u="sng" kern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www.krugosvet.ru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u="sng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http://</a:t>
                      </a:r>
                      <a:r>
                        <a:rPr lang="ru-RU" sz="2400" b="1" u="sng" kern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www.edukids.narod.ru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184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u="sng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http://</a:t>
                      </a:r>
                      <a:r>
                        <a:rPr lang="ru-RU" sz="2400" b="1" u="sng" kern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www.wikiznanie.ru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  <a:tr h="319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u="sng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http://</a:t>
                      </a:r>
                      <a:r>
                        <a:rPr lang="ru-RU" sz="2400" b="1" u="sng" kern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weesp.ru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 </a:t>
                      </a:r>
                      <a:endParaRPr lang="ru-RU" sz="2400" kern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51462" marR="514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89" y="685304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0388" y="1556792"/>
            <a:ext cx="7600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1. Компьютерная энциклопедия-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317" y="2492896"/>
            <a:ext cx="65950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/>
              <a:t>А) поисковая система</a:t>
            </a:r>
          </a:p>
          <a:p>
            <a:pPr lvl="0"/>
            <a:r>
              <a:rPr lang="ru-RU" sz="3600" dirty="0" smtClean="0"/>
              <a:t>Б) бумажный носитель</a:t>
            </a:r>
          </a:p>
          <a:p>
            <a:pPr lvl="0"/>
            <a:r>
              <a:rPr lang="ru-RU" sz="3600" dirty="0" smtClean="0"/>
              <a:t>В) сборник научных сведений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8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88" y="956627"/>
            <a:ext cx="7935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2. Энциклопедия </a:t>
            </a:r>
            <a:r>
              <a:rPr lang="en-US" sz="3600" b="1" dirty="0" smtClean="0"/>
              <a:t>Google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Рамбел</a:t>
            </a:r>
            <a:r>
              <a:rPr lang="ru-RU" sz="3600" b="1" dirty="0" smtClean="0"/>
              <a:t> - это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0388" y="2537560"/>
            <a:ext cx="79351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А) поисковая система</a:t>
            </a:r>
          </a:p>
          <a:p>
            <a:pPr lvl="0"/>
            <a:r>
              <a:rPr lang="ru-RU" sz="3600" dirty="0" smtClean="0"/>
              <a:t>Б) </a:t>
            </a:r>
            <a:r>
              <a:rPr lang="ru-RU" sz="3600" dirty="0" smtClean="0"/>
              <a:t>компьютерные источники информации </a:t>
            </a:r>
            <a:endParaRPr lang="ru-RU" sz="3600" dirty="0" smtClean="0"/>
          </a:p>
          <a:p>
            <a:pPr lvl="0"/>
            <a:r>
              <a:rPr lang="ru-RU" sz="3600" dirty="0" smtClean="0"/>
              <a:t>В) не</a:t>
            </a:r>
            <a:r>
              <a:rPr lang="ru-RU" sz="3600" dirty="0" smtClean="0"/>
              <a:t>компьютерные источники информации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0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3. К некомпьютерным источникам информации относят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9317" y="2492896"/>
            <a:ext cx="53206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/>
              <a:t>А) библиотека</a:t>
            </a:r>
          </a:p>
          <a:p>
            <a:pPr lvl="0"/>
            <a:r>
              <a:rPr lang="ru-RU" sz="3600" dirty="0" smtClean="0"/>
              <a:t>Б) электронный каталог</a:t>
            </a:r>
          </a:p>
          <a:p>
            <a:pPr lvl="0"/>
            <a:r>
              <a:rPr lang="ru-RU" sz="3600" dirty="0" smtClean="0"/>
              <a:t>В) </a:t>
            </a:r>
            <a:r>
              <a:rPr lang="ru-RU" sz="3600" dirty="0" err="1" smtClean="0"/>
              <a:t>википедия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8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583" y="1052736"/>
            <a:ext cx="7194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4. Компьютерные справочники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9317" y="2492896"/>
            <a:ext cx="72298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/>
              <a:t>А) краткий сборник информации</a:t>
            </a:r>
          </a:p>
          <a:p>
            <a:pPr lvl="0"/>
            <a:r>
              <a:rPr lang="ru-RU" sz="3600" dirty="0" smtClean="0"/>
              <a:t>Б) бумажный носитель</a:t>
            </a:r>
          </a:p>
          <a:p>
            <a:pPr lvl="0"/>
            <a:r>
              <a:rPr lang="ru-RU" sz="3600" dirty="0" smtClean="0"/>
              <a:t>В) сборник научных сведений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384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88" y="1556792"/>
            <a:ext cx="196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Ответы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557211"/>
            <a:ext cx="2356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1.   В</a:t>
            </a:r>
          </a:p>
          <a:p>
            <a:pPr lvl="0"/>
            <a:r>
              <a:rPr lang="ru-RU" sz="3600" dirty="0" smtClean="0"/>
              <a:t>2.   Б</a:t>
            </a:r>
          </a:p>
          <a:p>
            <a:pPr lvl="0"/>
            <a:r>
              <a:rPr lang="ru-RU" sz="3600" dirty="0" smtClean="0"/>
              <a:t>3.   А</a:t>
            </a:r>
          </a:p>
          <a:p>
            <a:pPr lvl="0"/>
            <a:r>
              <a:rPr lang="ru-RU" sz="3600" dirty="0" smtClean="0"/>
              <a:t>4.   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67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192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Что такое глобальная </a:t>
            </a:r>
            <a:r>
              <a:rPr lang="ru-RU" sz="3600" dirty="0" smtClean="0"/>
              <a:t>сеть</a:t>
            </a:r>
            <a:r>
              <a:rPr lang="ru-RU" sz="3600" dirty="0"/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912" y="1340768"/>
            <a:ext cx="5193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компьютерная сеть, охватывающая большие территории </a:t>
            </a:r>
            <a:r>
              <a:rPr lang="ru-RU" b="1" dirty="0" smtClean="0"/>
              <a:t>(в </a:t>
            </a:r>
            <a:r>
              <a:rPr lang="ru-RU" b="1" dirty="0"/>
              <a:t>пределах региона, страны, континента, </a:t>
            </a:r>
            <a:r>
              <a:rPr lang="ru-RU" b="1" dirty="0" smtClean="0"/>
              <a:t>мира)</a:t>
            </a:r>
          </a:p>
          <a:p>
            <a:r>
              <a:rPr lang="ru-RU" b="1" dirty="0" smtClean="0"/>
              <a:t>и </a:t>
            </a:r>
            <a:r>
              <a:rPr lang="ru-RU" b="1" dirty="0"/>
              <a:t>включающая в себя большое число </a:t>
            </a:r>
            <a:r>
              <a:rPr lang="ru-RU" b="1" dirty="0" smtClean="0"/>
              <a:t>компьютеров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19" y="3573016"/>
            <a:ext cx="6946659" cy="25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Программа для </a:t>
            </a:r>
            <a:r>
              <a:rPr lang="ru-RU" sz="3600" dirty="0" smtClean="0"/>
              <a:t>просмотра</a:t>
            </a:r>
          </a:p>
          <a:p>
            <a:r>
              <a:rPr lang="ru-RU" sz="3600" dirty="0" smtClean="0"/>
              <a:t>веб страницы?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198884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/>
              <a:t>браузер</a:t>
            </a: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5171"/>
            <a:ext cx="4824536" cy="326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484784"/>
            <a:ext cx="579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технология и служба по пересылке и получению </a:t>
            </a:r>
            <a:r>
              <a:rPr lang="ru-RU" sz="2400" b="1" dirty="0"/>
              <a:t>электронных</a:t>
            </a:r>
            <a:r>
              <a:rPr lang="ru-RU" sz="2400" dirty="0"/>
              <a:t> сообщений </a:t>
            </a:r>
            <a:r>
              <a:rPr lang="ru-RU" sz="1200" dirty="0" smtClean="0"/>
              <a:t>(«</a:t>
            </a:r>
            <a:r>
              <a:rPr lang="ru-RU" sz="1200" dirty="0"/>
              <a:t>письма», «</a:t>
            </a:r>
            <a:r>
              <a:rPr lang="ru-RU" sz="1200" b="1" dirty="0"/>
              <a:t>электронные</a:t>
            </a:r>
            <a:r>
              <a:rPr lang="ru-RU" sz="1200" dirty="0"/>
              <a:t> письма» или «сообщения</a:t>
            </a:r>
            <a:r>
              <a:rPr lang="ru-RU" sz="1200" dirty="0" smtClean="0"/>
              <a:t>»).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0389" y="685304"/>
            <a:ext cx="6579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/>
              <a:t>Что такое электронная почта?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837" y="270099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распространенными в России сервисами электронной почты </a:t>
            </a:r>
            <a:r>
              <a:rPr lang="ru-RU" dirty="0" smtClean="0"/>
              <a:t>являются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49" y="3463027"/>
            <a:ext cx="5851947" cy="292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6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9200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Определим сильные </a:t>
            </a:r>
            <a:r>
              <a:rPr lang="ru-RU" sz="2800" dirty="0"/>
              <a:t>и слабые стороны </a:t>
            </a:r>
            <a:endParaRPr lang="ru-RU" sz="2800" dirty="0" smtClean="0"/>
          </a:p>
          <a:p>
            <a:r>
              <a:rPr lang="ru-RU" sz="2800" dirty="0" smtClean="0"/>
              <a:t>Интернета</a:t>
            </a:r>
            <a:r>
              <a:rPr lang="ru-RU" sz="28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17071"/>
              </p:ext>
            </p:extLst>
          </p:nvPr>
        </p:nvGraphicFramePr>
        <p:xfrm>
          <a:off x="539552" y="1700808"/>
          <a:ext cx="8136904" cy="3816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4248472"/>
              </a:tblGrid>
              <a:tr h="537770">
                <a:tc>
                  <a:txBody>
                    <a:bodyPr/>
                    <a:lstStyle/>
                    <a:p>
                      <a:pPr indent="360680" algn="ctr" rtl="0" fontAlgn="t">
                        <a:lnSpc>
                          <a:spcPct val="100000"/>
                        </a:lnSpc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Достоинства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 anchor="ctr"/>
                </a:tc>
                <a:tc>
                  <a:txBody>
                    <a:bodyPr/>
                    <a:lstStyle/>
                    <a:p>
                      <a:pPr indent="360680" algn="ctr" rtl="0" fontAlgn="t">
                        <a:lnSpc>
                          <a:spcPct val="100000"/>
                        </a:lnSpc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Недостатки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 anchor="ctr"/>
                </a:tc>
              </a:tr>
              <a:tr h="707204"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Важный источник информации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может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быть недостоверной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</a:tr>
              <a:tr h="1194333"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Общение с людьми из разных городов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 может уйти в виртуальный мир, придумывать себе образ при общении; появляется зависимость от Интернета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</a:tr>
              <a:tr h="707204"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товаров и услуг, не выходя из дома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Обман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</a:tr>
              <a:tr h="669912"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Способ распространения своих знаний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  <a:tc>
                  <a:txBody>
                    <a:bodyPr/>
                    <a:lstStyle/>
                    <a:p>
                      <a:pPr indent="360680" algn="l" rtl="0" fontAlgn="t"/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 вирусов в сети Интернет, которые заражают наш компьютер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36" marR="607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723140"/>
            <a:ext cx="6439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https://www.youtube.com/watch?v=GZvMAB2TX_E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66476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</a:t>
            </a:r>
            <a:r>
              <a:rPr lang="ru-RU" b="1" dirty="0" smtClean="0"/>
              <a:t>тема</a:t>
            </a:r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того чтобы  у нас была возможность использовать все эти достоинства мы должны уметь правильно использовать ресурсы Интернет. </a:t>
            </a:r>
            <a:r>
              <a:rPr lang="ru-RU" sz="2800" b="1" dirty="0"/>
              <a:t>Очень важно уметь правильно осуществлять поиск информации в сети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23564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Видео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52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" y="404663"/>
            <a:ext cx="8064896" cy="57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8092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8280920" cy="316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0" y="2060848"/>
            <a:ext cx="82809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374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12</cp:revision>
  <dcterms:created xsi:type="dcterms:W3CDTF">2024-02-28T14:34:23Z</dcterms:created>
  <dcterms:modified xsi:type="dcterms:W3CDTF">2024-02-28T17:15:15Z</dcterms:modified>
</cp:coreProperties>
</file>